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</p:sldIdLst>
  <p:sldSz cx="18288000" cy="10287000"/>
  <p:notesSz cx="6858000" cy="9144000"/>
  <p:embeddedFontLst>
    <p:embeddedFont>
      <p:font typeface="Norwester" charset="1" panose="00000506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Roboto" charset="1" panose="02000000000000000000"/>
      <p:regular r:id="rId11"/>
    </p:embeddedFont>
    <p:embeddedFont>
      <p:font typeface="Roboto Bold" charset="1" panose="02000000000000000000"/>
      <p:regular r:id="rId12"/>
    </p:embeddedFont>
    <p:embeddedFont>
      <p:font typeface="Roboto Italics" charset="1" panose="02000000000000000000"/>
      <p:regular r:id="rId13"/>
    </p:embeddedFont>
    <p:embeddedFont>
      <p:font typeface="Roboto Bold Italics" charset="1" panose="02000000000000000000"/>
      <p:regular r:id="rId14"/>
    </p:embeddedFont>
    <p:embeddedFont>
      <p:font typeface="Canva Sans" charset="1" panose="020B0503030501040103"/>
      <p:regular r:id="rId15"/>
    </p:embeddedFont>
    <p:embeddedFont>
      <p:font typeface="Canva Sans Bold" charset="1" panose="020B0803030501040103"/>
      <p:regular r:id="rId16"/>
    </p:embeddedFont>
    <p:embeddedFont>
      <p:font typeface="Canva Sans Italics" charset="1" panose="020B0503030501040103"/>
      <p:regular r:id="rId17"/>
    </p:embeddedFont>
    <p:embeddedFont>
      <p:font typeface="Canva Sans Bold Italics" charset="1" panose="020B0803030501040103"/>
      <p:regular r:id="rId18"/>
    </p:embeddedFont>
    <p:embeddedFont>
      <p:font typeface="Canva Sans Medium" charset="1" panose="020B0603030501040103"/>
      <p:regular r:id="rId19"/>
    </p:embeddedFont>
    <p:embeddedFont>
      <p:font typeface="Canva Sans Medium Italics" charset="1" panose="020B06030305010401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31" Target="slides/slide11.xml" Type="http://schemas.openxmlformats.org/officeDocument/2006/relationships/slide"/><Relationship Id="rId32" Target="slides/slide12.xml" Type="http://schemas.openxmlformats.org/officeDocument/2006/relationships/slide"/><Relationship Id="rId33" Target="slides/slide13.xml" Type="http://schemas.openxmlformats.org/officeDocument/2006/relationships/slide"/><Relationship Id="rId34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CAx5uN-A.mp4>
</file>

<file path=ppt/media/VAGDd-3FHKY.mp4>
</file>

<file path=ppt/media/VAGDdyUbRo0.mp4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36.jpe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jpeg" Type="http://schemas.openxmlformats.org/officeDocument/2006/relationships/image"/><Relationship Id="rId11" Target="../media/VAGDd-3FHKY.mp4" Type="http://schemas.openxmlformats.org/officeDocument/2006/relationships/video"/><Relationship Id="rId12" Target="../media/VAGDd-3FHKY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33.png" Type="http://schemas.openxmlformats.org/officeDocument/2006/relationships/image"/><Relationship Id="rId9" Target="../media/image3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jpeg" Type="http://schemas.openxmlformats.org/officeDocument/2006/relationships/image"/><Relationship Id="rId3" Target="../media/VAGDdyUbRo0.mp4" Type="http://schemas.openxmlformats.org/officeDocument/2006/relationships/video"/><Relationship Id="rId4" Target="../media/VAGDdyUbRo0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svg" Type="http://schemas.openxmlformats.org/officeDocument/2006/relationships/image"/><Relationship Id="rId12" Target="../media/image39.png" Type="http://schemas.openxmlformats.org/officeDocument/2006/relationships/image"/><Relationship Id="rId13" Target="../media/image40.svg" Type="http://schemas.openxmlformats.org/officeDocument/2006/relationships/image"/><Relationship Id="rId14" Target="../media/image41.png" Type="http://schemas.openxmlformats.org/officeDocument/2006/relationships/image"/><Relationship Id="rId15" Target="../media/image42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37.png" Type="http://schemas.openxmlformats.org/officeDocument/2006/relationships/image"/><Relationship Id="rId9" Target="../media/image3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jpeg" Type="http://schemas.openxmlformats.org/officeDocument/2006/relationships/image"/><Relationship Id="rId5" Target="../media/VAGCAx5uN-A.mp4" Type="http://schemas.openxmlformats.org/officeDocument/2006/relationships/video"/><Relationship Id="rId6" Target="../media/VAGCAx5uN-A.mp4" Type="http://schemas.microsoft.com/office/2007/relationships/media"/><Relationship Id="rId7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11" Target="../media/image26.svg" Type="http://schemas.openxmlformats.org/officeDocument/2006/relationships/image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3858" y="3408178"/>
            <a:ext cx="16354060" cy="1970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sz="6818" spc="1159">
                <a:solidFill>
                  <a:srgbClr val="FFFFFF"/>
                </a:solidFill>
                <a:latin typeface="Norwester"/>
              </a:rPr>
              <a:t>SOFTWARE IMPLEMENTATION OF MMWAVE DEMO APPLICATION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-1038513" y="6518287"/>
            <a:ext cx="20718802" cy="1084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2"/>
              </a:lnSpc>
            </a:pPr>
            <a:r>
              <a:rPr lang="en-US" sz="4090">
                <a:solidFill>
                  <a:srgbClr val="FFFFFF"/>
                </a:solidFill>
                <a:latin typeface="Norwester Bold"/>
              </a:rPr>
              <a:t>PROJECT - PART 2</a:t>
            </a:r>
          </a:p>
          <a:p>
            <a:pPr algn="ctr">
              <a:lnSpc>
                <a:spcPts val="4172"/>
              </a:lnSpc>
            </a:pPr>
            <a:r>
              <a:rPr lang="en-US" sz="4090">
                <a:solidFill>
                  <a:srgbClr val="FFFFFF"/>
                </a:solidFill>
                <a:latin typeface="Norwester Bold"/>
              </a:rPr>
              <a:t>20AG3FP30 GAURAV PATIDAR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3858" y="7920391"/>
            <a:ext cx="16354060" cy="44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45"/>
              </a:lnSpc>
            </a:pPr>
            <a:r>
              <a:rPr lang="en-US" sz="2727" spc="136">
                <a:solidFill>
                  <a:srgbClr val="FFFFFF"/>
                </a:solidFill>
                <a:latin typeface="Roboto"/>
              </a:rPr>
              <a:t>Under the supervision of Professor Sandip Chakraborty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687817" y="8369177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87817" y="-3840063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741603" y="3583896"/>
            <a:ext cx="19771206" cy="64755"/>
          </a:xfrm>
          <a:prstGeom prst="rect">
            <a:avLst/>
          </a:prstGeom>
          <a:solidFill>
            <a:srgbClr val="4C7FC8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660171" y="1489938"/>
            <a:ext cx="4216022" cy="4187915"/>
          </a:xfrm>
          <a:custGeom>
            <a:avLst/>
            <a:gdLst/>
            <a:ahLst/>
            <a:cxnLst/>
            <a:rect r="r" b="b" t="t" l="l"/>
            <a:pathLst>
              <a:path h="4187915" w="4216022">
                <a:moveTo>
                  <a:pt x="0" y="0"/>
                </a:moveTo>
                <a:lnTo>
                  <a:pt x="4216022" y="0"/>
                </a:lnTo>
                <a:lnTo>
                  <a:pt x="4216022" y="4187916"/>
                </a:lnTo>
                <a:lnTo>
                  <a:pt x="0" y="41879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1878278" y="3277835"/>
            <a:ext cx="9804041" cy="2156889"/>
          </a:xfrm>
          <a:custGeom>
            <a:avLst/>
            <a:gdLst/>
            <a:ahLst/>
            <a:cxnLst/>
            <a:rect r="r" b="b" t="t" l="l"/>
            <a:pathLst>
              <a:path h="2156889" w="9804041">
                <a:moveTo>
                  <a:pt x="0" y="0"/>
                </a:moveTo>
                <a:lnTo>
                  <a:pt x="9804042" y="0"/>
                </a:lnTo>
                <a:lnTo>
                  <a:pt x="9804042" y="2156889"/>
                </a:lnTo>
                <a:lnTo>
                  <a:pt x="0" y="21568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34657" y="2050371"/>
            <a:ext cx="3067050" cy="3067050"/>
          </a:xfrm>
          <a:custGeom>
            <a:avLst/>
            <a:gdLst/>
            <a:ahLst/>
            <a:cxnLst/>
            <a:rect r="r" b="b" t="t" l="l"/>
            <a:pathLst>
              <a:path h="3067050" w="3067050">
                <a:moveTo>
                  <a:pt x="0" y="0"/>
                </a:moveTo>
                <a:lnTo>
                  <a:pt x="3067050" y="0"/>
                </a:lnTo>
                <a:lnTo>
                  <a:pt x="3067050" y="3067050"/>
                </a:lnTo>
                <a:lnTo>
                  <a:pt x="0" y="30670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0"/>
          <a:srcRect l="0" t="657" r="0" b="657"/>
          <a:stretch>
            <a:fillRect/>
          </a:stretch>
        </p:blipFill>
        <p:spPr>
          <a:xfrm flipH="false" flipV="false" rot="0">
            <a:off x="11548061" y="846187"/>
            <a:ext cx="4690872" cy="82296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660171" y="6323144"/>
            <a:ext cx="13352260" cy="2988325"/>
            <a:chOff x="0" y="0"/>
            <a:chExt cx="17803014" cy="398443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17803014" cy="13661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56"/>
                </a:lnSpc>
              </a:pPr>
              <a:r>
                <a:rPr lang="en-US" sz="6400" spc="352">
                  <a:solidFill>
                    <a:srgbClr val="FFFFFF"/>
                  </a:solidFill>
                  <a:latin typeface="Roboto Bold"/>
                </a:rPr>
                <a:t>DEMO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876233"/>
              <a:ext cx="17803014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60">
                  <a:solidFill>
                    <a:srgbClr val="FFFFFF"/>
                  </a:solidFill>
                  <a:latin typeface="Roboto"/>
                </a:rPr>
                <a:t> live activity is done in front of sensor ,</a:t>
              </a:r>
            </a:p>
            <a:p>
              <a:pPr>
                <a:lnSpc>
                  <a:spcPts val="4200"/>
                </a:lnSpc>
              </a:pPr>
              <a:r>
                <a:rPr lang="en-US" sz="3000" spc="60">
                  <a:solidFill>
                    <a:srgbClr val="FFFFFF"/>
                  </a:solidFill>
                  <a:latin typeface="Roboto"/>
                </a:rPr>
                <a:t>this activity is done near sensor , next page will show </a:t>
              </a:r>
            </a:p>
            <a:p>
              <a:pPr>
                <a:lnSpc>
                  <a:spcPts val="4200"/>
                </a:lnSpc>
              </a:pPr>
              <a:r>
                <a:rPr lang="en-US" sz="3000" spc="60">
                  <a:solidFill>
                    <a:srgbClr val="FFFFFF"/>
                  </a:solidFill>
                  <a:latin typeface="Roboto"/>
                </a:rPr>
                <a:t>at this time what is to be done on gui 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657" t="0" r="657" b="0"/>
          <a:stretch>
            <a:fillRect/>
          </a:stretch>
        </p:blipFill>
        <p:spPr>
          <a:xfrm flipH="false" flipV="false" rot="0">
            <a:off x="555852" y="248256"/>
            <a:ext cx="17176296" cy="97904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03816" y="3362851"/>
            <a:ext cx="3549426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LIVE DATA PLOTTING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1559108" y="29484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0800000">
            <a:off x="8272709" y="5905500"/>
            <a:ext cx="9804041" cy="2156889"/>
          </a:xfrm>
          <a:custGeom>
            <a:avLst/>
            <a:gdLst/>
            <a:ahLst/>
            <a:cxnLst/>
            <a:rect r="r" b="b" t="t" l="l"/>
            <a:pathLst>
              <a:path h="2156889" w="9804041">
                <a:moveTo>
                  <a:pt x="9804041" y="0"/>
                </a:moveTo>
                <a:lnTo>
                  <a:pt x="0" y="0"/>
                </a:lnTo>
                <a:lnTo>
                  <a:pt x="0" y="2156889"/>
                </a:lnTo>
                <a:lnTo>
                  <a:pt x="9804041" y="2156889"/>
                </a:lnTo>
                <a:lnTo>
                  <a:pt x="980404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1005718" y="5905500"/>
            <a:ext cx="9804041" cy="2156889"/>
          </a:xfrm>
          <a:custGeom>
            <a:avLst/>
            <a:gdLst/>
            <a:ahLst/>
            <a:cxnLst/>
            <a:rect r="r" b="b" t="t" l="l"/>
            <a:pathLst>
              <a:path h="2156889" w="9804041">
                <a:moveTo>
                  <a:pt x="0" y="0"/>
                </a:moveTo>
                <a:lnTo>
                  <a:pt x="9804042" y="0"/>
                </a:lnTo>
                <a:lnTo>
                  <a:pt x="9804042" y="2156889"/>
                </a:lnTo>
                <a:lnTo>
                  <a:pt x="0" y="21568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78932" y="4896234"/>
            <a:ext cx="2799194" cy="2780533"/>
          </a:xfrm>
          <a:custGeom>
            <a:avLst/>
            <a:gdLst/>
            <a:ahLst/>
            <a:cxnLst/>
            <a:rect r="r" b="b" t="t" l="l"/>
            <a:pathLst>
              <a:path h="2780533" w="2799194">
                <a:moveTo>
                  <a:pt x="0" y="0"/>
                </a:moveTo>
                <a:lnTo>
                  <a:pt x="2799194" y="0"/>
                </a:lnTo>
                <a:lnTo>
                  <a:pt x="2799194" y="2780532"/>
                </a:lnTo>
                <a:lnTo>
                  <a:pt x="0" y="27805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91519" y="4723310"/>
            <a:ext cx="2799194" cy="2780533"/>
          </a:xfrm>
          <a:custGeom>
            <a:avLst/>
            <a:gdLst/>
            <a:ahLst/>
            <a:cxnLst/>
            <a:rect r="r" b="b" t="t" l="l"/>
            <a:pathLst>
              <a:path h="2780533" w="2799194">
                <a:moveTo>
                  <a:pt x="0" y="0"/>
                </a:moveTo>
                <a:lnTo>
                  <a:pt x="2799194" y="0"/>
                </a:lnTo>
                <a:lnTo>
                  <a:pt x="2799194" y="2780533"/>
                </a:lnTo>
                <a:lnTo>
                  <a:pt x="0" y="27805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09874" y="4896234"/>
            <a:ext cx="2799194" cy="2780533"/>
          </a:xfrm>
          <a:custGeom>
            <a:avLst/>
            <a:gdLst/>
            <a:ahLst/>
            <a:cxnLst/>
            <a:rect r="r" b="b" t="t" l="l"/>
            <a:pathLst>
              <a:path h="2780533" w="2799194">
                <a:moveTo>
                  <a:pt x="0" y="0"/>
                </a:moveTo>
                <a:lnTo>
                  <a:pt x="2799194" y="0"/>
                </a:lnTo>
                <a:lnTo>
                  <a:pt x="2799194" y="2780532"/>
                </a:lnTo>
                <a:lnTo>
                  <a:pt x="0" y="27805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054249" y="5549548"/>
            <a:ext cx="1971925" cy="1193015"/>
          </a:xfrm>
          <a:custGeom>
            <a:avLst/>
            <a:gdLst/>
            <a:ahLst/>
            <a:cxnLst/>
            <a:rect r="r" b="b" t="t" l="l"/>
            <a:pathLst>
              <a:path h="1193015" w="1971925">
                <a:moveTo>
                  <a:pt x="0" y="0"/>
                </a:moveTo>
                <a:lnTo>
                  <a:pt x="1971925" y="0"/>
                </a:lnTo>
                <a:lnTo>
                  <a:pt x="1971925" y="1193015"/>
                </a:lnTo>
                <a:lnTo>
                  <a:pt x="0" y="11930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028564" y="4755789"/>
            <a:ext cx="2799194" cy="2780533"/>
          </a:xfrm>
          <a:custGeom>
            <a:avLst/>
            <a:gdLst/>
            <a:ahLst/>
            <a:cxnLst/>
            <a:rect r="r" b="b" t="t" l="l"/>
            <a:pathLst>
              <a:path h="2780533" w="2799194">
                <a:moveTo>
                  <a:pt x="0" y="0"/>
                </a:moveTo>
                <a:lnTo>
                  <a:pt x="2799194" y="0"/>
                </a:lnTo>
                <a:lnTo>
                  <a:pt x="2799194" y="2780533"/>
                </a:lnTo>
                <a:lnTo>
                  <a:pt x="0" y="27805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399461" y="5117356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399461" y="5144026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462416" y="5084877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462416" y="506580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120517" y="5228488"/>
            <a:ext cx="2116023" cy="2116023"/>
          </a:xfrm>
          <a:custGeom>
            <a:avLst/>
            <a:gdLst/>
            <a:ahLst/>
            <a:cxnLst/>
            <a:rect r="r" b="b" t="t" l="l"/>
            <a:pathLst>
              <a:path h="2116023" w="2116023">
                <a:moveTo>
                  <a:pt x="0" y="0"/>
                </a:moveTo>
                <a:lnTo>
                  <a:pt x="2116023" y="0"/>
                </a:lnTo>
                <a:lnTo>
                  <a:pt x="2116023" y="2116024"/>
                </a:lnTo>
                <a:lnTo>
                  <a:pt x="0" y="211602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78332" y="3362851"/>
            <a:ext cx="429965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CONFIGURABLE APPLICATION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90382" y="3362851"/>
            <a:ext cx="429965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PUBLISHED AS </a:t>
            </a:r>
          </a:p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OPEN SOURCE 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031772" y="809470"/>
            <a:ext cx="12224455" cy="1915147"/>
            <a:chOff x="0" y="0"/>
            <a:chExt cx="16299273" cy="255353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9525"/>
              <a:ext cx="16299273" cy="147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12"/>
                </a:lnSpc>
              </a:pPr>
              <a:r>
                <a:rPr lang="en-US" sz="7200" spc="259">
                  <a:solidFill>
                    <a:srgbClr val="FFFFFF"/>
                  </a:solidFill>
                  <a:latin typeface="Norwester Bold"/>
                </a:rPr>
                <a:t>FEATURES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574798" y="1826878"/>
              <a:ext cx="13149677" cy="7266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341287" y="3362851"/>
            <a:ext cx="429965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TRAINING &amp; </a:t>
            </a:r>
          </a:p>
          <a:p>
            <a:pPr algn="ctr"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PREDICTIONS 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2120517" y="5228488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27483" y="-1575964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40529" y="1028700"/>
            <a:ext cx="13294206" cy="6903979"/>
            <a:chOff x="0" y="0"/>
            <a:chExt cx="17725608" cy="9205305"/>
          </a:xfrm>
        </p:grpSpPr>
        <p:sp>
          <p:nvSpPr>
            <p:cNvPr name="AutoShape 4" id="4"/>
            <p:cNvSpPr/>
            <p:nvPr/>
          </p:nvSpPr>
          <p:spPr>
            <a:xfrm rot="0">
              <a:off x="0" y="1856923"/>
              <a:ext cx="17725608" cy="86340"/>
            </a:xfrm>
            <a:prstGeom prst="rect">
              <a:avLst/>
            </a:prstGeom>
            <a:solidFill>
              <a:srgbClr val="4C7FC8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2387600" y="-9525"/>
              <a:ext cx="12997273" cy="147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712"/>
                </a:lnSpc>
              </a:pPr>
              <a:r>
                <a:rPr lang="en-US" sz="7200" spc="259">
                  <a:solidFill>
                    <a:srgbClr val="FFFFFF"/>
                  </a:solidFill>
                  <a:latin typeface="Norwester Bold"/>
                </a:rPr>
                <a:t>FUTURE SCOPE </a:t>
              </a:r>
              <a:r>
                <a:rPr lang="en-US" sz="7200" spc="259">
                  <a:solidFill>
                    <a:srgbClr val="FFFFFF"/>
                  </a:solidFill>
                  <a:latin typeface="Norwester Bold"/>
                </a:rPr>
                <a:t>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387600" y="2612525"/>
              <a:ext cx="12387677" cy="6919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 spc="320">
                  <a:solidFill>
                    <a:srgbClr val="FFFFFF"/>
                  </a:solidFill>
                  <a:latin typeface="Roboto"/>
                </a:rPr>
                <a:t>REAL LIFE TESTING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387600" y="3442045"/>
              <a:ext cx="12387677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60">
                  <a:solidFill>
                    <a:srgbClr val="FFFFFF"/>
                  </a:solidFill>
                  <a:latin typeface="Roboto"/>
                </a:rPr>
                <a:t>Model can be trained for different accident-causing activities and alarms can be implemented for violation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387600" y="6267585"/>
              <a:ext cx="12387677" cy="6919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 spc="320">
                  <a:solidFill>
                    <a:srgbClr val="FFFFFF"/>
                  </a:solidFill>
                  <a:latin typeface="Roboto"/>
                </a:rPr>
                <a:t>PROMOTING IT AS OPEN SOURCE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2387600" y="7097105"/>
              <a:ext cx="12387677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60">
                  <a:solidFill>
                    <a:srgbClr val="FFFFFF"/>
                  </a:solidFill>
                  <a:latin typeface="Roboto"/>
                </a:rPr>
                <a:t>Promoting the project as open source hence it can be discussed among the code communities and new features can be implemented  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751691" y="-796249"/>
            <a:ext cx="11959227" cy="11879498"/>
          </a:xfrm>
          <a:custGeom>
            <a:avLst/>
            <a:gdLst/>
            <a:ahLst/>
            <a:cxnLst/>
            <a:rect r="r" b="b" t="t" l="l"/>
            <a:pathLst>
              <a:path h="11879498" w="11959227">
                <a:moveTo>
                  <a:pt x="0" y="0"/>
                </a:moveTo>
                <a:lnTo>
                  <a:pt x="11959227" y="0"/>
                </a:lnTo>
                <a:lnTo>
                  <a:pt x="11959227" y="11879498"/>
                </a:lnTo>
                <a:lnTo>
                  <a:pt x="0" y="118794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87817" y="-5457629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90600"/>
            <a:ext cx="14477216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 spc="135">
                <a:solidFill>
                  <a:srgbClr val="FFFFFF"/>
                </a:solidFill>
                <a:latin typeface="Norwester"/>
              </a:rPr>
              <a:t>BTP PART 2 SOFTWARE IMPLEMENTATION OF MMWAVE DEMO APPLICATION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302556" y="5453173"/>
            <a:ext cx="11691058" cy="3805127"/>
            <a:chOff x="0" y="0"/>
            <a:chExt cx="15588077" cy="507350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23825"/>
              <a:ext cx="15588077" cy="2733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639"/>
                </a:lnSpc>
              </a:pPr>
              <a:r>
                <a:rPr lang="en-US" sz="12898" spc="709">
                  <a:solidFill>
                    <a:srgbClr val="FFFFFF"/>
                  </a:solidFill>
                  <a:latin typeface="Roboto Bold"/>
                </a:rPr>
                <a:t>THANKS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422400" y="3683064"/>
              <a:ext cx="14165677" cy="1390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160"/>
                </a:lnSpc>
              </a:pPr>
              <a:r>
                <a:rPr lang="en-US" sz="3200" spc="393">
                  <a:solidFill>
                    <a:srgbClr val="FFFFFF"/>
                  </a:solidFill>
                  <a:latin typeface="Roboto"/>
                </a:rPr>
                <a:t>-GAURAV PATIDAR</a:t>
              </a:r>
            </a:p>
            <a:p>
              <a:pPr algn="r">
                <a:lnSpc>
                  <a:spcPts val="4160"/>
                </a:lnSpc>
              </a:pPr>
              <a:r>
                <a:rPr lang="en-US" sz="3200" spc="393">
                  <a:solidFill>
                    <a:srgbClr val="FFFFFF"/>
                  </a:solidFill>
                  <a:latin typeface="Roboto"/>
                </a:rPr>
                <a:t>20AG3FP30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55794" y="2499033"/>
            <a:ext cx="13294206" cy="5288934"/>
            <a:chOff x="0" y="0"/>
            <a:chExt cx="17725608" cy="705191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4012413" y="-19050"/>
              <a:ext cx="10692390" cy="16438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680"/>
                </a:lnSpc>
              </a:pPr>
              <a:r>
                <a:rPr lang="en-US" sz="8000" spc="288">
                  <a:solidFill>
                    <a:srgbClr val="FFFFFF"/>
                  </a:solidFill>
                  <a:latin typeface="Norwester Bold"/>
                </a:rPr>
                <a:t>INDEX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4012413" y="2120714"/>
              <a:ext cx="9503745" cy="7266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70">
                  <a:solidFill>
                    <a:srgbClr val="FFFFFF"/>
                  </a:solidFill>
                  <a:latin typeface="Norwester"/>
                </a:rPr>
                <a:t>TOPICS TO BE DISCUSSED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4012413" y="4428939"/>
              <a:ext cx="9503745" cy="26229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spc="56">
                  <a:solidFill>
                    <a:srgbClr val="FFFFFF"/>
                  </a:solidFill>
                  <a:latin typeface="Roboto"/>
                </a:rPr>
                <a:t>Problem statement </a:t>
              </a:r>
            </a:p>
            <a:p>
              <a:pPr>
                <a:lnSpc>
                  <a:spcPts val="3919"/>
                </a:lnSpc>
              </a:pPr>
              <a:r>
                <a:rPr lang="en-US" sz="2800" spc="56">
                  <a:solidFill>
                    <a:srgbClr val="FFFFFF"/>
                  </a:solidFill>
                  <a:latin typeface="Roboto"/>
                </a:rPr>
                <a:t>Solution approach </a:t>
              </a:r>
            </a:p>
            <a:p>
              <a:pPr>
                <a:lnSpc>
                  <a:spcPts val="3919"/>
                </a:lnSpc>
              </a:pPr>
              <a:r>
                <a:rPr lang="en-US" sz="2800" spc="56">
                  <a:solidFill>
                    <a:srgbClr val="FFFFFF"/>
                  </a:solidFill>
                  <a:latin typeface="Roboto"/>
                </a:rPr>
                <a:t>Tech Stack &amp; Demo</a:t>
              </a:r>
            </a:p>
            <a:p>
              <a:pPr>
                <a:lnSpc>
                  <a:spcPts val="3919"/>
                </a:lnSpc>
              </a:pPr>
              <a:r>
                <a:rPr lang="en-US" sz="2800" spc="56">
                  <a:solidFill>
                    <a:srgbClr val="FFFFFF"/>
                  </a:solidFill>
                  <a:latin typeface="Roboto"/>
                </a:rPr>
                <a:t>Future Scopes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0" y="3558986"/>
              <a:ext cx="17725608" cy="86340"/>
            </a:xfrm>
            <a:prstGeom prst="rect">
              <a:avLst/>
            </a:prstGeom>
            <a:solidFill>
              <a:srgbClr val="4C7FC8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-4898009" y="-796249"/>
            <a:ext cx="11959227" cy="11879498"/>
          </a:xfrm>
          <a:custGeom>
            <a:avLst/>
            <a:gdLst/>
            <a:ahLst/>
            <a:cxnLst/>
            <a:rect r="r" b="b" t="t" l="l"/>
            <a:pathLst>
              <a:path h="11879498" w="11959227">
                <a:moveTo>
                  <a:pt x="0" y="0"/>
                </a:moveTo>
                <a:lnTo>
                  <a:pt x="11959227" y="0"/>
                </a:lnTo>
                <a:lnTo>
                  <a:pt x="11959227" y="11879498"/>
                </a:lnTo>
                <a:lnTo>
                  <a:pt x="0" y="11879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400000">
            <a:off x="-903784" y="2657992"/>
            <a:ext cx="6797151" cy="5369749"/>
          </a:xfrm>
          <a:custGeom>
            <a:avLst/>
            <a:gdLst/>
            <a:ahLst/>
            <a:cxnLst/>
            <a:rect r="r" b="b" t="t" l="l"/>
            <a:pathLst>
              <a:path h="5369749" w="6797151">
                <a:moveTo>
                  <a:pt x="0" y="0"/>
                </a:moveTo>
                <a:lnTo>
                  <a:pt x="6797151" y="0"/>
                </a:lnTo>
                <a:lnTo>
                  <a:pt x="6797151" y="5369750"/>
                </a:lnTo>
                <a:lnTo>
                  <a:pt x="0" y="5369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95177" y="-2006899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11122" r="0" b="11122"/>
          <a:stretch>
            <a:fillRect/>
          </a:stretch>
        </p:blipFill>
        <p:spPr>
          <a:xfrm flipH="false" flipV="false" rot="0">
            <a:off x="12661302" y="1445614"/>
            <a:ext cx="4597998" cy="3575135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12661302" y="5595298"/>
            <a:ext cx="4496544" cy="3663002"/>
          </a:xfrm>
          <a:custGeom>
            <a:avLst/>
            <a:gdLst/>
            <a:ahLst/>
            <a:cxnLst/>
            <a:rect r="r" b="b" t="t" l="l"/>
            <a:pathLst>
              <a:path h="3663002" w="4496544">
                <a:moveTo>
                  <a:pt x="0" y="0"/>
                </a:moveTo>
                <a:lnTo>
                  <a:pt x="4496543" y="0"/>
                </a:lnTo>
                <a:lnTo>
                  <a:pt x="4496543" y="3663002"/>
                </a:lnTo>
                <a:lnTo>
                  <a:pt x="0" y="3663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345" t="0" r="-1334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7153" y="595321"/>
            <a:ext cx="16998347" cy="850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28"/>
              </a:lnSpc>
            </a:pPr>
            <a:r>
              <a:rPr lang="en-US" sz="5478" spc="197">
                <a:solidFill>
                  <a:srgbClr val="FFFFFF"/>
                </a:solidFill>
                <a:latin typeface="Norwester Bold"/>
              </a:rPr>
              <a:t>WHY T0 USE MM-WAVE SENSOR AND WHERE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7153" y="1901080"/>
            <a:ext cx="16998347" cy="61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6"/>
              </a:lnSpc>
            </a:pPr>
            <a:r>
              <a:rPr lang="en-US" sz="3812" spc="381">
                <a:solidFill>
                  <a:srgbClr val="4C7FC8"/>
                </a:solidFill>
                <a:latin typeface="Roboto"/>
              </a:rPr>
              <a:t>USE EM WAVES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7153" y="2668782"/>
            <a:ext cx="11591784" cy="162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03"/>
              </a:lnSpc>
            </a:pPr>
            <a:r>
              <a:rPr lang="en-US" sz="3074" spc="61">
                <a:solidFill>
                  <a:srgbClr val="FFFFFF"/>
                </a:solidFill>
                <a:latin typeface="Roboto"/>
              </a:rPr>
              <a:t>MmWave sensors emit electromagnetic waves with a wavelength in the millimeter range, which allows them to penetrate through some materials and detect change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7153" y="4486172"/>
            <a:ext cx="16998347" cy="61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6"/>
              </a:lnSpc>
            </a:pPr>
            <a:r>
              <a:rPr lang="en-US" sz="3812" spc="381">
                <a:solidFill>
                  <a:srgbClr val="4C7FC8"/>
                </a:solidFill>
                <a:latin typeface="Roboto"/>
              </a:rPr>
              <a:t>CAN DETECT VERY SMALL MOVEMENTS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7153" y="5260646"/>
            <a:ext cx="11338024" cy="1617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98"/>
              </a:lnSpc>
            </a:pPr>
            <a:r>
              <a:rPr lang="en-US" sz="3070" spc="61">
                <a:solidFill>
                  <a:srgbClr val="FFFFFF"/>
                </a:solidFill>
                <a:latin typeface="Roboto"/>
              </a:rPr>
              <a:t>MmWave sensors can detect small movements caused by breathing and heartbeats. This could be used in medical settings for remote patient monitoring, or for fitness tracking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7153" y="7207441"/>
            <a:ext cx="16998347" cy="61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6"/>
              </a:lnSpc>
            </a:pPr>
            <a:r>
              <a:rPr lang="en-US" sz="3812" spc="381">
                <a:solidFill>
                  <a:srgbClr val="4C7FC8"/>
                </a:solidFill>
                <a:latin typeface="Roboto"/>
              </a:rPr>
              <a:t>PRIVACY , DON’T USES VISUALS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7153" y="7981916"/>
            <a:ext cx="11036515" cy="1617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98"/>
              </a:lnSpc>
            </a:pPr>
            <a:r>
              <a:rPr lang="en-US" sz="3070" spc="61">
                <a:solidFill>
                  <a:srgbClr val="FFFFFF"/>
                </a:solidFill>
                <a:latin typeface="Roboto"/>
              </a:rPr>
              <a:t>mmWave sensing can be used to detect human activity through walls and other obstacles, without capturing visual information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89988" y="-340919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5" y="0"/>
                </a:lnTo>
                <a:lnTo>
                  <a:pt x="19663635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7411" y="1028700"/>
            <a:ext cx="6474047" cy="3467608"/>
          </a:xfrm>
          <a:custGeom>
            <a:avLst/>
            <a:gdLst/>
            <a:ahLst/>
            <a:cxnLst/>
            <a:rect r="r" b="b" t="t" l="l"/>
            <a:pathLst>
              <a:path h="3467608" w="6474047">
                <a:moveTo>
                  <a:pt x="0" y="0"/>
                </a:moveTo>
                <a:lnTo>
                  <a:pt x="6474047" y="0"/>
                </a:lnTo>
                <a:lnTo>
                  <a:pt x="6474047" y="3467608"/>
                </a:lnTo>
                <a:lnTo>
                  <a:pt x="0" y="3467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141" r="0" b="-23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50643" y="999177"/>
            <a:ext cx="5689487" cy="3497131"/>
          </a:xfrm>
          <a:custGeom>
            <a:avLst/>
            <a:gdLst/>
            <a:ahLst/>
            <a:cxnLst/>
            <a:rect r="r" b="b" t="t" l="l"/>
            <a:pathLst>
              <a:path h="3497131" w="5689487">
                <a:moveTo>
                  <a:pt x="0" y="0"/>
                </a:moveTo>
                <a:lnTo>
                  <a:pt x="5689487" y="0"/>
                </a:lnTo>
                <a:lnTo>
                  <a:pt x="5689487" y="3497131"/>
                </a:lnTo>
                <a:lnTo>
                  <a:pt x="0" y="34971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701" t="-5309" r="-43382" b="-1490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57411" y="5143500"/>
            <a:ext cx="6474047" cy="3580156"/>
          </a:xfrm>
          <a:custGeom>
            <a:avLst/>
            <a:gdLst/>
            <a:ahLst/>
            <a:cxnLst/>
            <a:rect r="r" b="b" t="t" l="l"/>
            <a:pathLst>
              <a:path h="3580156" w="6474047">
                <a:moveTo>
                  <a:pt x="0" y="0"/>
                </a:moveTo>
                <a:lnTo>
                  <a:pt x="6474047" y="0"/>
                </a:lnTo>
                <a:lnTo>
                  <a:pt x="6474047" y="3580156"/>
                </a:lnTo>
                <a:lnTo>
                  <a:pt x="0" y="3580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866" t="0" r="-4866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250643" y="5143500"/>
            <a:ext cx="8700111" cy="3580156"/>
          </a:xfrm>
          <a:custGeom>
            <a:avLst/>
            <a:gdLst/>
            <a:ahLst/>
            <a:cxnLst/>
            <a:rect r="r" b="b" t="t" l="l"/>
            <a:pathLst>
              <a:path h="3580156" w="8700111">
                <a:moveTo>
                  <a:pt x="0" y="0"/>
                </a:moveTo>
                <a:lnTo>
                  <a:pt x="8700111" y="0"/>
                </a:lnTo>
                <a:lnTo>
                  <a:pt x="8700111" y="3580156"/>
                </a:lnTo>
                <a:lnTo>
                  <a:pt x="0" y="35801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340" t="0" r="-934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48573" y="1735992"/>
            <a:ext cx="13443658" cy="1041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56"/>
              </a:lnSpc>
            </a:pPr>
            <a:r>
              <a:rPr lang="en-US" sz="6400" spc="352">
                <a:solidFill>
                  <a:srgbClr val="FFFFFF"/>
                </a:solidFill>
                <a:latin typeface="Roboto Bold"/>
              </a:rPr>
              <a:t>USES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13607" y="-653175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03675" y="7570257"/>
            <a:ext cx="9804041" cy="2156889"/>
          </a:xfrm>
          <a:custGeom>
            <a:avLst/>
            <a:gdLst/>
            <a:ahLst/>
            <a:cxnLst/>
            <a:rect r="r" b="b" t="t" l="l"/>
            <a:pathLst>
              <a:path h="2156889" w="9804041">
                <a:moveTo>
                  <a:pt x="0" y="0"/>
                </a:moveTo>
                <a:lnTo>
                  <a:pt x="9804041" y="0"/>
                </a:lnTo>
                <a:lnTo>
                  <a:pt x="9804041" y="2156889"/>
                </a:lnTo>
                <a:lnTo>
                  <a:pt x="0" y="21568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36453" y="704850"/>
            <a:ext cx="7127809" cy="19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spc="56">
                <a:solidFill>
                  <a:srgbClr val="FFFFFF"/>
                </a:solidFill>
                <a:latin typeface="Roboto"/>
              </a:rPr>
              <a:t>We required a visualizer that can provide real-time data visualization for parameters such as noise, position, etc. and can predict the activity which is in front of it 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-1728573" y="4195167"/>
            <a:ext cx="13294206" cy="64755"/>
          </a:xfrm>
          <a:prstGeom prst="rect">
            <a:avLst/>
          </a:prstGeom>
          <a:solidFill>
            <a:srgbClr val="4C7FC8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9303675" y="1028700"/>
            <a:ext cx="7981062" cy="7927855"/>
          </a:xfrm>
          <a:custGeom>
            <a:avLst/>
            <a:gdLst/>
            <a:ahLst/>
            <a:cxnLst/>
            <a:rect r="r" b="b" t="t" l="l"/>
            <a:pathLst>
              <a:path h="7927855" w="7981062">
                <a:moveTo>
                  <a:pt x="0" y="0"/>
                </a:moveTo>
                <a:lnTo>
                  <a:pt x="7981062" y="0"/>
                </a:lnTo>
                <a:lnTo>
                  <a:pt x="7981062" y="7927855"/>
                </a:lnTo>
                <a:lnTo>
                  <a:pt x="0" y="79278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03675" y="793254"/>
            <a:ext cx="7955625" cy="4350246"/>
          </a:xfrm>
          <a:custGeom>
            <a:avLst/>
            <a:gdLst/>
            <a:ahLst/>
            <a:cxnLst/>
            <a:rect r="r" b="b" t="t" l="l"/>
            <a:pathLst>
              <a:path h="4350246" w="7955625">
                <a:moveTo>
                  <a:pt x="0" y="0"/>
                </a:moveTo>
                <a:lnTo>
                  <a:pt x="7955625" y="0"/>
                </a:lnTo>
                <a:lnTo>
                  <a:pt x="7955625" y="4350246"/>
                </a:lnTo>
                <a:lnTo>
                  <a:pt x="0" y="43502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369" t="-7035" r="0" b="-32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303675" y="5143500"/>
            <a:ext cx="7981062" cy="4641133"/>
          </a:xfrm>
          <a:custGeom>
            <a:avLst/>
            <a:gdLst/>
            <a:ahLst/>
            <a:cxnLst/>
            <a:rect r="r" b="b" t="t" l="l"/>
            <a:pathLst>
              <a:path h="4641133" w="7981062">
                <a:moveTo>
                  <a:pt x="0" y="0"/>
                </a:moveTo>
                <a:lnTo>
                  <a:pt x="7981062" y="0"/>
                </a:lnTo>
                <a:lnTo>
                  <a:pt x="7981062" y="4641133"/>
                </a:lnTo>
                <a:lnTo>
                  <a:pt x="0" y="46411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3259" t="0" r="-1994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36453" y="2951837"/>
            <a:ext cx="7127809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spc="56">
                <a:solidFill>
                  <a:srgbClr val="FFFFFF"/>
                </a:solidFill>
                <a:latin typeface="Roboto"/>
              </a:rPr>
              <a:t>TI DEMO VISUALISER  IS A SOLUTION BUT IT HAVE </a:t>
            </a:r>
            <a:r>
              <a:rPr lang="en-US" sz="2800" spc="56" u="sng">
                <a:solidFill>
                  <a:srgbClr val="FFFFFF"/>
                </a:solidFill>
                <a:latin typeface="Roboto Bold"/>
              </a:rPr>
              <a:t>SOME PROBLEMS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36453" y="4183722"/>
            <a:ext cx="7127809" cy="198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Features are available with a premium subscription</a:t>
            </a:r>
          </a:p>
          <a:p>
            <a:pPr marL="604520" indent="-302260" lvl="1">
              <a:lnSpc>
                <a:spcPts val="3919"/>
              </a:lnSpc>
              <a:buFont typeface="Arial"/>
              <a:buChar char="•"/>
            </a:pPr>
            <a:r>
              <a:rPr lang="en-US" sz="2800" spc="56">
                <a:solidFill>
                  <a:srgbClr val="FFFFFF"/>
                </a:solidFill>
                <a:latin typeface="Roboto"/>
              </a:rPr>
              <a:t>Offering limited flexibility for configuration.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36453" y="6970275"/>
            <a:ext cx="7777154" cy="248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spc="56">
                <a:solidFill>
                  <a:srgbClr val="00BF63"/>
                </a:solidFill>
                <a:latin typeface="Roboto"/>
              </a:rPr>
              <a:t>so we developed a In house demo visualizer app that allows users to configure mmWave sensors and visualize point cloud objects generated by the mmWave SDK demo and can classify the activity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50" y="702167"/>
            <a:ext cx="17259300" cy="8882666"/>
          </a:xfrm>
          <a:custGeom>
            <a:avLst/>
            <a:gdLst/>
            <a:ahLst/>
            <a:cxnLst/>
            <a:rect r="r" b="b" t="t" l="l"/>
            <a:pathLst>
              <a:path h="8882666" w="17259300">
                <a:moveTo>
                  <a:pt x="0" y="0"/>
                </a:moveTo>
                <a:lnTo>
                  <a:pt x="17259300" y="0"/>
                </a:lnTo>
                <a:lnTo>
                  <a:pt x="17259300" y="8882666"/>
                </a:lnTo>
                <a:lnTo>
                  <a:pt x="0" y="8882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88586" y="8767127"/>
            <a:ext cx="956678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complete demo at the end.....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27483" y="-1575964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4" y="0"/>
                </a:lnTo>
                <a:lnTo>
                  <a:pt x="19663634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1721191" y="3346066"/>
            <a:ext cx="13294206" cy="64755"/>
          </a:xfrm>
          <a:prstGeom prst="rect">
            <a:avLst/>
          </a:prstGeom>
          <a:solidFill>
            <a:srgbClr val="4C7FC8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0250651" y="2305228"/>
            <a:ext cx="6451726" cy="6408715"/>
          </a:xfrm>
          <a:custGeom>
            <a:avLst/>
            <a:gdLst/>
            <a:ahLst/>
            <a:cxnLst/>
            <a:rect r="r" b="b" t="t" l="l"/>
            <a:pathLst>
              <a:path h="6408715" w="6451726">
                <a:moveTo>
                  <a:pt x="0" y="0"/>
                </a:moveTo>
                <a:lnTo>
                  <a:pt x="6451726" y="0"/>
                </a:lnTo>
                <a:lnTo>
                  <a:pt x="6451726" y="6408715"/>
                </a:lnTo>
                <a:lnTo>
                  <a:pt x="0" y="64087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735925" y="-977316"/>
            <a:ext cx="9804041" cy="2156889"/>
          </a:xfrm>
          <a:custGeom>
            <a:avLst/>
            <a:gdLst/>
            <a:ahLst/>
            <a:cxnLst/>
            <a:rect r="r" b="b" t="t" l="l"/>
            <a:pathLst>
              <a:path h="2156889" w="9804041">
                <a:moveTo>
                  <a:pt x="0" y="0"/>
                </a:moveTo>
                <a:lnTo>
                  <a:pt x="9804041" y="0"/>
                </a:lnTo>
                <a:lnTo>
                  <a:pt x="9804041" y="2156889"/>
                </a:lnTo>
                <a:lnTo>
                  <a:pt x="0" y="21568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105420" y="2305228"/>
            <a:ext cx="5336193" cy="6289252"/>
          </a:xfrm>
          <a:custGeom>
            <a:avLst/>
            <a:gdLst/>
            <a:ahLst/>
            <a:cxnLst/>
            <a:rect r="r" b="b" t="t" l="l"/>
            <a:pathLst>
              <a:path h="6289252" w="5336193">
                <a:moveTo>
                  <a:pt x="0" y="0"/>
                </a:moveTo>
                <a:lnTo>
                  <a:pt x="5336192" y="0"/>
                </a:lnTo>
                <a:lnTo>
                  <a:pt x="5336192" y="6289252"/>
                </a:lnTo>
                <a:lnTo>
                  <a:pt x="0" y="62892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230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9674" y="1160523"/>
            <a:ext cx="8019293" cy="123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80"/>
              </a:lnSpc>
            </a:pPr>
            <a:r>
              <a:rPr lang="en-US" sz="8000" spc="288">
                <a:solidFill>
                  <a:srgbClr val="FFFFFF"/>
                </a:solidFill>
                <a:latin typeface="Norwester Bold"/>
              </a:rPr>
              <a:t>TECH STACK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5416" y="2442550"/>
            <a:ext cx="7127809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170">
                <a:solidFill>
                  <a:srgbClr val="FFFFFF"/>
                </a:solidFill>
                <a:latin typeface="Norwester"/>
              </a:rPr>
              <a:t>A QUICK TOUR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9674" y="3429871"/>
            <a:ext cx="7127809" cy="248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W</a:t>
            </a:r>
            <a:r>
              <a:rPr lang="en-US" sz="2799" spc="55">
                <a:solidFill>
                  <a:srgbClr val="FFFFFF"/>
                </a:solidFill>
                <a:latin typeface="Roboto"/>
              </a:rPr>
              <a:t>e used Python for our project.</a:t>
            </a:r>
          </a:p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       The main libraries utilized are:</a:t>
            </a:r>
          </a:p>
          <a:p>
            <a:pPr algn="just"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      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70068" y="4498047"/>
            <a:ext cx="10033837" cy="4958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Tkint</a:t>
            </a:r>
            <a:r>
              <a:rPr lang="en-US" sz="2799" spc="55">
                <a:solidFill>
                  <a:srgbClr val="FFFFFF"/>
                </a:solidFill>
                <a:latin typeface="Roboto"/>
              </a:rPr>
              <a:t>er for creating the graphical user interface (GUI).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Threading library for implementing multithreading functionality.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Matplotlib</a:t>
            </a:r>
            <a:r>
              <a:rPr lang="en-US" sz="2799" spc="55">
                <a:solidFill>
                  <a:srgbClr val="FFFFFF"/>
                </a:solidFill>
                <a:latin typeface="Roboto"/>
              </a:rPr>
              <a:t> for data visualization.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msgspec for message specification and communication.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google collab to write the model 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pkl library to save the model and use it for sensors data for training and applying this trained data to get prediction  </a:t>
            </a:r>
          </a:p>
          <a:p>
            <a:pPr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9970" y="2382793"/>
            <a:ext cx="1759666" cy="1857275"/>
          </a:xfrm>
          <a:custGeom>
            <a:avLst/>
            <a:gdLst/>
            <a:ahLst/>
            <a:cxnLst/>
            <a:rect r="r" b="b" t="t" l="l"/>
            <a:pathLst>
              <a:path h="1857275" w="1759666">
                <a:moveTo>
                  <a:pt x="0" y="0"/>
                </a:moveTo>
                <a:lnTo>
                  <a:pt x="1759667" y="0"/>
                </a:lnTo>
                <a:lnTo>
                  <a:pt x="1759667" y="1857275"/>
                </a:lnTo>
                <a:lnTo>
                  <a:pt x="0" y="1857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61" t="0" r="-3506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6353" y="6146056"/>
            <a:ext cx="1653284" cy="1973688"/>
          </a:xfrm>
          <a:custGeom>
            <a:avLst/>
            <a:gdLst/>
            <a:ahLst/>
            <a:cxnLst/>
            <a:rect r="r" b="b" t="t" l="l"/>
            <a:pathLst>
              <a:path h="1973688" w="1653284">
                <a:moveTo>
                  <a:pt x="0" y="0"/>
                </a:moveTo>
                <a:lnTo>
                  <a:pt x="1653284" y="0"/>
                </a:lnTo>
                <a:lnTo>
                  <a:pt x="1653284" y="1973687"/>
                </a:lnTo>
                <a:lnTo>
                  <a:pt x="0" y="1973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700000">
            <a:off x="17678765" y="10088773"/>
            <a:ext cx="5749455" cy="1264880"/>
          </a:xfrm>
          <a:custGeom>
            <a:avLst/>
            <a:gdLst/>
            <a:ahLst/>
            <a:cxnLst/>
            <a:rect r="r" b="b" t="t" l="l"/>
            <a:pathLst>
              <a:path h="1264880" w="5749455">
                <a:moveTo>
                  <a:pt x="0" y="0"/>
                </a:moveTo>
                <a:lnTo>
                  <a:pt x="5749455" y="0"/>
                </a:lnTo>
                <a:lnTo>
                  <a:pt x="5749455" y="1264880"/>
                </a:lnTo>
                <a:lnTo>
                  <a:pt x="0" y="12648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4449451" y="3066439"/>
            <a:ext cx="922185" cy="148797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6" id="6"/>
          <p:cNvSpPr/>
          <p:nvPr/>
        </p:nvSpPr>
        <p:spPr>
          <a:xfrm flipH="false" flipV="false" rot="-167048">
            <a:off x="2699010" y="2741382"/>
            <a:ext cx="1581471" cy="1016886"/>
          </a:xfrm>
          <a:custGeom>
            <a:avLst/>
            <a:gdLst/>
            <a:ahLst/>
            <a:cxnLst/>
            <a:rect r="r" b="b" t="t" l="l"/>
            <a:pathLst>
              <a:path h="1016886" w="1581471">
                <a:moveTo>
                  <a:pt x="0" y="0"/>
                </a:moveTo>
                <a:lnTo>
                  <a:pt x="1581472" y="0"/>
                </a:lnTo>
                <a:lnTo>
                  <a:pt x="1581472" y="1016886"/>
                </a:lnTo>
                <a:lnTo>
                  <a:pt x="0" y="10168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36738">
            <a:off x="2742897" y="6527394"/>
            <a:ext cx="1473600" cy="947525"/>
          </a:xfrm>
          <a:custGeom>
            <a:avLst/>
            <a:gdLst/>
            <a:ahLst/>
            <a:cxnLst/>
            <a:rect r="r" b="b" t="t" l="l"/>
            <a:pathLst>
              <a:path h="947525" w="1473600">
                <a:moveTo>
                  <a:pt x="0" y="0"/>
                </a:moveTo>
                <a:lnTo>
                  <a:pt x="1473600" y="0"/>
                </a:lnTo>
                <a:lnTo>
                  <a:pt x="1473600" y="947525"/>
                </a:lnTo>
                <a:lnTo>
                  <a:pt x="0" y="947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4465629" y="5559607"/>
            <a:ext cx="924270" cy="14866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214035" y="8024781"/>
            <a:ext cx="2868721" cy="1769045"/>
          </a:xfrm>
          <a:custGeom>
            <a:avLst/>
            <a:gdLst/>
            <a:ahLst/>
            <a:cxnLst/>
            <a:rect r="r" b="b" t="t" l="l"/>
            <a:pathLst>
              <a:path h="1769045" w="2868721">
                <a:moveTo>
                  <a:pt x="0" y="0"/>
                </a:moveTo>
                <a:lnTo>
                  <a:pt x="2868721" y="0"/>
                </a:lnTo>
                <a:lnTo>
                  <a:pt x="2868721" y="1769045"/>
                </a:lnTo>
                <a:lnTo>
                  <a:pt x="0" y="17690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6364980" y="6512206"/>
            <a:ext cx="22427" cy="116419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1896211" y="305021"/>
            <a:ext cx="1639882" cy="1730846"/>
          </a:xfrm>
          <a:custGeom>
            <a:avLst/>
            <a:gdLst/>
            <a:ahLst/>
            <a:cxnLst/>
            <a:rect r="r" b="b" t="t" l="l"/>
            <a:pathLst>
              <a:path h="1730846" w="1639882">
                <a:moveTo>
                  <a:pt x="0" y="0"/>
                </a:moveTo>
                <a:lnTo>
                  <a:pt x="1639881" y="0"/>
                </a:lnTo>
                <a:lnTo>
                  <a:pt x="1639881" y="1730846"/>
                </a:lnTo>
                <a:lnTo>
                  <a:pt x="0" y="1730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61" t="0" r="-35068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67048">
            <a:off x="12320784" y="2114585"/>
            <a:ext cx="790736" cy="570121"/>
          </a:xfrm>
          <a:custGeom>
            <a:avLst/>
            <a:gdLst/>
            <a:ahLst/>
            <a:cxnLst/>
            <a:rect r="r" b="b" t="t" l="l"/>
            <a:pathLst>
              <a:path h="570121" w="790736">
                <a:moveTo>
                  <a:pt x="0" y="0"/>
                </a:moveTo>
                <a:lnTo>
                  <a:pt x="790735" y="0"/>
                </a:lnTo>
                <a:lnTo>
                  <a:pt x="790735" y="570121"/>
                </a:lnTo>
                <a:lnTo>
                  <a:pt x="0" y="5701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065" t="0" r="-6065" b="0"/>
            </a:stretch>
          </a:blipFill>
        </p:spPr>
      </p:sp>
      <p:sp>
        <p:nvSpPr>
          <p:cNvPr name="AutoShape 13" id="13"/>
          <p:cNvSpPr/>
          <p:nvPr/>
        </p:nvSpPr>
        <p:spPr>
          <a:xfrm flipV="true">
            <a:off x="8677929" y="6146056"/>
            <a:ext cx="2816648" cy="2835661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2674678" y="2729333"/>
            <a:ext cx="22427" cy="116419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>
            <a:off x="12685892" y="6338811"/>
            <a:ext cx="0" cy="193941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5371636" y="41148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693695" y="4240068"/>
            <a:ext cx="1413283" cy="1444807"/>
          </a:xfrm>
          <a:custGeom>
            <a:avLst/>
            <a:gdLst/>
            <a:ahLst/>
            <a:cxnLst/>
            <a:rect r="r" b="b" t="t" l="l"/>
            <a:pathLst>
              <a:path h="1444807" w="1413283">
                <a:moveTo>
                  <a:pt x="0" y="0"/>
                </a:moveTo>
                <a:lnTo>
                  <a:pt x="1413283" y="0"/>
                </a:lnTo>
                <a:lnTo>
                  <a:pt x="1413283" y="1444806"/>
                </a:lnTo>
                <a:lnTo>
                  <a:pt x="0" y="144480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-409585" y="1431735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training </a:t>
            </a:r>
          </a:p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activites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83761" y="558990"/>
            <a:ext cx="7298995" cy="939420"/>
            <a:chOff x="0" y="0"/>
            <a:chExt cx="9731994" cy="1252561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0"/>
              <a:ext cx="9731994" cy="71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73"/>
                </a:lnSpc>
              </a:pPr>
              <a:r>
                <a:rPr lang="en-US" sz="3531" spc="127">
                  <a:solidFill>
                    <a:srgbClr val="FFFFFF"/>
                  </a:solidFill>
                  <a:latin typeface="Norwester Bold"/>
                </a:rPr>
                <a:t>MODEL TRAINING AND PREDICTION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940283" y="900433"/>
              <a:ext cx="7851428" cy="3521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68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747166" y="1809258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mmwave </a:t>
            </a:r>
          </a:p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sensor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28876" y="5338243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data is sent to train the model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597597" y="3337069"/>
            <a:ext cx="3485159" cy="43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model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406453" y="6445990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this particular trained model is saved </a:t>
            </a:r>
          </a:p>
        </p:txBody>
      </p:sp>
      <p:sp>
        <p:nvSpPr>
          <p:cNvPr name="TextBox 26" id="26"/>
          <p:cNvSpPr txBox="true"/>
          <p:nvPr/>
        </p:nvSpPr>
        <p:spPr>
          <a:xfrm rot="-2700000">
            <a:off x="8593518" y="7819367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choose model whiich is to be applied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-462776" y="4354344"/>
            <a:ext cx="3485159" cy="43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clap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-462776" y="8234043"/>
            <a:ext cx="3485159" cy="43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jumping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49033" y="702295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live activity that is to be predicted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551805" y="2904713"/>
            <a:ext cx="3485159" cy="869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live data to the </a:t>
            </a:r>
          </a:p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model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94820" y="6934482"/>
            <a:ext cx="3485159" cy="43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</a:pPr>
            <a:r>
              <a:rPr lang="en-US" sz="2431" spc="48">
                <a:solidFill>
                  <a:srgbClr val="FFFFFF"/>
                </a:solidFill>
                <a:latin typeface="Roboto"/>
              </a:rPr>
              <a:t>prediction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973572" y="8369628"/>
            <a:ext cx="3485159" cy="6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4"/>
              </a:lnSpc>
            </a:pPr>
            <a:r>
              <a:rPr lang="en-US" sz="3931" spc="78">
                <a:solidFill>
                  <a:srgbClr val="FFFFFF"/>
                </a:solidFill>
                <a:latin typeface="Roboto"/>
              </a:rPr>
              <a:t>CLAP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1523105" y="4150465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1875745" y="4361585"/>
            <a:ext cx="1413283" cy="1444807"/>
          </a:xfrm>
          <a:custGeom>
            <a:avLst/>
            <a:gdLst/>
            <a:ahLst/>
            <a:cxnLst/>
            <a:rect r="r" b="b" t="t" l="l"/>
            <a:pathLst>
              <a:path h="1444807" w="1413283">
                <a:moveTo>
                  <a:pt x="0" y="0"/>
                </a:moveTo>
                <a:lnTo>
                  <a:pt x="1413284" y="0"/>
                </a:lnTo>
                <a:lnTo>
                  <a:pt x="1413284" y="1444806"/>
                </a:lnTo>
                <a:lnTo>
                  <a:pt x="0" y="144480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2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89988" y="-340919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5" y="0"/>
                </a:lnTo>
                <a:lnTo>
                  <a:pt x="19663635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42388" y="-188519"/>
            <a:ext cx="19663634" cy="9733499"/>
          </a:xfrm>
          <a:custGeom>
            <a:avLst/>
            <a:gdLst/>
            <a:ahLst/>
            <a:cxnLst/>
            <a:rect r="r" b="b" t="t" l="l"/>
            <a:pathLst>
              <a:path h="9733499" w="19663634">
                <a:moveTo>
                  <a:pt x="0" y="0"/>
                </a:moveTo>
                <a:lnTo>
                  <a:pt x="19663635" y="0"/>
                </a:lnTo>
                <a:lnTo>
                  <a:pt x="19663635" y="9733499"/>
                </a:lnTo>
                <a:lnTo>
                  <a:pt x="0" y="9733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1100" y="1896991"/>
            <a:ext cx="16272317" cy="7647989"/>
          </a:xfrm>
          <a:custGeom>
            <a:avLst/>
            <a:gdLst/>
            <a:ahLst/>
            <a:cxnLst/>
            <a:rect r="r" b="b" t="t" l="l"/>
            <a:pathLst>
              <a:path h="7647989" w="16272317">
                <a:moveTo>
                  <a:pt x="0" y="0"/>
                </a:moveTo>
                <a:lnTo>
                  <a:pt x="16272317" y="0"/>
                </a:lnTo>
                <a:lnTo>
                  <a:pt x="16272317" y="7647989"/>
                </a:lnTo>
                <a:lnTo>
                  <a:pt x="0" y="7647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81100" y="4379868"/>
            <a:ext cx="2389460" cy="2242165"/>
          </a:xfrm>
          <a:custGeom>
            <a:avLst/>
            <a:gdLst/>
            <a:ahLst/>
            <a:cxnLst/>
            <a:rect r="r" b="b" t="t" l="l"/>
            <a:pathLst>
              <a:path h="2242165" w="2389460">
                <a:moveTo>
                  <a:pt x="0" y="0"/>
                </a:moveTo>
                <a:lnTo>
                  <a:pt x="2389460" y="0"/>
                </a:lnTo>
                <a:lnTo>
                  <a:pt x="2389460" y="2242165"/>
                </a:lnTo>
                <a:lnTo>
                  <a:pt x="0" y="22421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1100" y="6622033"/>
            <a:ext cx="2814090" cy="679284"/>
          </a:xfrm>
          <a:custGeom>
            <a:avLst/>
            <a:gdLst/>
            <a:ahLst/>
            <a:cxnLst/>
            <a:rect r="r" b="b" t="t" l="l"/>
            <a:pathLst>
              <a:path h="679284" w="2814090">
                <a:moveTo>
                  <a:pt x="0" y="0"/>
                </a:moveTo>
                <a:lnTo>
                  <a:pt x="2814090" y="0"/>
                </a:lnTo>
                <a:lnTo>
                  <a:pt x="2814090" y="679284"/>
                </a:lnTo>
                <a:lnTo>
                  <a:pt x="0" y="6792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13261988" y="3520913"/>
            <a:ext cx="5814486" cy="3088946"/>
          </a:xfrm>
          <a:custGeom>
            <a:avLst/>
            <a:gdLst/>
            <a:ahLst/>
            <a:cxnLst/>
            <a:rect r="r" b="b" t="t" l="l"/>
            <a:pathLst>
              <a:path h="3088946" w="5814486">
                <a:moveTo>
                  <a:pt x="0" y="0"/>
                </a:moveTo>
                <a:lnTo>
                  <a:pt x="5814486" y="0"/>
                </a:lnTo>
                <a:lnTo>
                  <a:pt x="5814486" y="3088946"/>
                </a:lnTo>
                <a:lnTo>
                  <a:pt x="0" y="30889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1100" y="335661"/>
            <a:ext cx="13443658" cy="845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08"/>
              </a:lnSpc>
            </a:pPr>
            <a:r>
              <a:rPr lang="en-US" sz="5200" spc="286">
                <a:solidFill>
                  <a:srgbClr val="FFFFFF"/>
                </a:solidFill>
                <a:latin typeface="Roboto Bold"/>
              </a:rPr>
              <a:t>we used CNN for training &amp; prediction 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1100" y="6583933"/>
            <a:ext cx="2439583" cy="666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15" spc="110">
                <a:solidFill>
                  <a:srgbClr val="000000"/>
                </a:solidFill>
                <a:latin typeface="Roboto Bold"/>
              </a:rPr>
              <a:t>range doppler</a:t>
            </a:r>
          </a:p>
          <a:p>
            <a:pPr algn="ctr">
              <a:lnSpc>
                <a:spcPts val="2600"/>
              </a:lnSpc>
            </a:pPr>
            <a:r>
              <a:rPr lang="en-US" sz="2015" spc="110">
                <a:solidFill>
                  <a:srgbClr val="000000"/>
                </a:solidFill>
                <a:latin typeface="Roboto Bold"/>
              </a:rPr>
              <a:t> data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76473" y="4876018"/>
            <a:ext cx="2439583" cy="340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15" spc="110">
                <a:solidFill>
                  <a:srgbClr val="000000"/>
                </a:solidFill>
                <a:latin typeface="Roboto Bold"/>
              </a:rPr>
              <a:t>clap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276473" y="5300440"/>
            <a:ext cx="2439583" cy="340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15" spc="110">
                <a:solidFill>
                  <a:srgbClr val="000000"/>
                </a:solidFill>
                <a:latin typeface="Roboto Bold"/>
              </a:rPr>
              <a:t>jump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76473" y="5724862"/>
            <a:ext cx="2439583" cy="340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015" spc="110">
                <a:solidFill>
                  <a:srgbClr val="000000"/>
                </a:solidFill>
                <a:latin typeface="Roboto Bold"/>
              </a:rPr>
              <a:t>run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DAGDd8GH4Q4</dc:identifier>
  <dcterms:modified xsi:type="dcterms:W3CDTF">2011-08-01T06:04:30Z</dcterms:modified>
  <cp:revision>1</cp:revision>
  <dc:title>UNPREMIUM COPY</dc:title>
</cp:coreProperties>
</file>

<file path=docProps/thumbnail.jpeg>
</file>